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8523"/>
    <a:srgbClr val="F4DA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95"/>
    <p:restoredTop sz="96816"/>
  </p:normalViewPr>
  <p:slideViewPr>
    <p:cSldViewPr snapToGrid="0" snapToObjects="1">
      <p:cViewPr varScale="1">
        <p:scale>
          <a:sx n="67" d="100"/>
          <a:sy n="67" d="100"/>
        </p:scale>
        <p:origin x="9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46F7F-4A87-084D-8799-06738CFFCB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096C38-0B72-394D-9A9F-46A4ACA12E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F2714-2F5E-BF4B-BA3C-97AEF6265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C0454-EC1B-6E4E-967C-A4EFD7538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C17C4-CBF5-7342-8238-B7E66272F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40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F2088-DB1B-F04D-90BA-BE620C878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EEF81B-D84D-3640-9D13-CE4B25D26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7DEE54-2A21-5D4D-B1BB-253F89385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8379C-7EB4-CB45-B314-A68FE86FC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CC819-15F6-0740-A31B-515ACB840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233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DA6E86-0B6B-9F47-83BB-5303BEBEA0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0224A4-BF37-CF4A-AD21-4E991B9C75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5046C-4EBD-B040-9F2A-F94587C43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7B50F-BE5E-D143-8E3E-725D8CA09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FE6F4-6C7F-1F4E-B464-D824015AD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7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4EDA1-BDE0-5E43-B500-6E5681859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7AD55-D5ED-5C45-82EE-522ED9F5D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2BCE3-C2C0-4842-95CA-6961239A3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222E4-A520-B640-96E4-2A4390FE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2DDA8-F4B4-0B48-9E3E-2975CF68C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6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9AE6C-9C58-1F41-B5B6-4B3734466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C6DFB7-D34E-6947-9720-3F22EFFBA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ED26B-4E27-7346-953D-90488F4AD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BC436-CFEB-8144-A02B-C19CCDEF4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C1EF1-7515-B542-8BE7-9C857827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68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6893B-00B3-F347-848A-82AA8D16D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B5954-8BA5-424D-9019-43509A5907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5556A6-ABCE-C244-8B29-78923A1FDB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77C33C-9ECE-2147-AB99-EEBB1F3AD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3093A2-A68C-0243-86EC-2CD56A049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3791B7-D6FA-F94F-A35D-9D5474438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6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F0E7D-798F-8845-A534-C881A45FB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4C46D-A6E8-BB4A-8B2D-782C7B325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7315C2-9070-5644-8DEE-A37F330B3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65002F-7BE3-204A-99F4-1EB92BC9A5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E44085-0288-1042-A102-8F4620301B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987B30-3B68-2C4E-9F49-AA2A0A9CA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E2F887-BAB9-1640-9176-8B56B8437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E45513-7B61-CC48-91A7-F4CA35E3F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70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8BDDB-E559-CB46-97A6-1458A7535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F216C0-A21D-B944-9E68-CF6C4B41B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DBA51-6735-1348-A3E6-B6DC40850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19757-A258-C249-9BAD-F08ECB277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866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3F7884-1CE3-544F-920E-666A74FCC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6D0262-1357-9B46-A740-C2E24409A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BAD9F1-03D1-8541-8585-0C21F2059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89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BE46A-62EA-8448-B08B-658055A9C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766F5-EFA1-0548-BBDF-56BCCEB07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F02348-6DF9-6543-9B32-FBAD5C3DB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3F273-94C4-E44F-99A9-4FBD16FD6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2B300-D1C7-DE48-88F1-351690B0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B548AE-4BB1-7048-A1DE-1D81AB82D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0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29F01-7174-AE43-94BC-F72180C91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841472-94D1-DD4B-B573-30CAA90574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7DEC48-8E56-2A40-88AB-9AAF8FDF6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131C9-32A1-034F-8D43-3A134CADF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E0578-EF4A-ED42-AE79-DF489FB1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8C53C-1D5F-3F47-9456-91D6CB825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28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6AB19A-5F61-E04D-8A5F-446B86A81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3A354-944C-5A41-A322-B2C84A3FB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BAB1B-4F28-2240-BD02-F7EBBC99A0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F79FB-EB5F-9D4D-A2E5-B6C5AD262C08}" type="datetimeFigureOut">
              <a:rPr lang="en-US" smtClean="0"/>
              <a:t>8/12/2024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DA2F5-E74E-D74C-9E54-64C7529F2D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B5E0E-B85B-9342-A232-215491049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51BDA-F751-1544-81B2-1F34DC867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54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DBF70EF-A53F-AD4F-BE7D-43D8BF1FF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300827"/>
              </p:ext>
            </p:extLst>
          </p:nvPr>
        </p:nvGraphicFramePr>
        <p:xfrm>
          <a:off x="253364" y="827534"/>
          <a:ext cx="11658598" cy="5510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677">
                  <a:extLst>
                    <a:ext uri="{9D8B030D-6E8A-4147-A177-3AD203B41FA5}">
                      <a16:colId xmlns:a16="http://schemas.microsoft.com/office/drawing/2014/main" val="3281963926"/>
                    </a:ext>
                  </a:extLst>
                </a:gridCol>
                <a:gridCol w="1619711">
                  <a:extLst>
                    <a:ext uri="{9D8B030D-6E8A-4147-A177-3AD203B41FA5}">
                      <a16:colId xmlns:a16="http://schemas.microsoft.com/office/drawing/2014/main" val="927356576"/>
                    </a:ext>
                  </a:extLst>
                </a:gridCol>
                <a:gridCol w="1522060">
                  <a:extLst>
                    <a:ext uri="{9D8B030D-6E8A-4147-A177-3AD203B41FA5}">
                      <a16:colId xmlns:a16="http://schemas.microsoft.com/office/drawing/2014/main" val="2062033591"/>
                    </a:ext>
                  </a:extLst>
                </a:gridCol>
                <a:gridCol w="1163919">
                  <a:extLst>
                    <a:ext uri="{9D8B030D-6E8A-4147-A177-3AD203B41FA5}">
                      <a16:colId xmlns:a16="http://schemas.microsoft.com/office/drawing/2014/main" val="992653105"/>
                    </a:ext>
                  </a:extLst>
                </a:gridCol>
                <a:gridCol w="1537631">
                  <a:extLst>
                    <a:ext uri="{9D8B030D-6E8A-4147-A177-3AD203B41FA5}">
                      <a16:colId xmlns:a16="http://schemas.microsoft.com/office/drawing/2014/main" val="82424857"/>
                    </a:ext>
                  </a:extLst>
                </a:gridCol>
                <a:gridCol w="1350775">
                  <a:extLst>
                    <a:ext uri="{9D8B030D-6E8A-4147-A177-3AD203B41FA5}">
                      <a16:colId xmlns:a16="http://schemas.microsoft.com/office/drawing/2014/main" val="4187466116"/>
                    </a:ext>
                  </a:extLst>
                </a:gridCol>
                <a:gridCol w="1515887">
                  <a:extLst>
                    <a:ext uri="{9D8B030D-6E8A-4147-A177-3AD203B41FA5}">
                      <a16:colId xmlns:a16="http://schemas.microsoft.com/office/drawing/2014/main" val="1578612834"/>
                    </a:ext>
                  </a:extLst>
                </a:gridCol>
                <a:gridCol w="1185663">
                  <a:extLst>
                    <a:ext uri="{9D8B030D-6E8A-4147-A177-3AD203B41FA5}">
                      <a16:colId xmlns:a16="http://schemas.microsoft.com/office/drawing/2014/main" val="188751820"/>
                    </a:ext>
                  </a:extLst>
                </a:gridCol>
                <a:gridCol w="1161275">
                  <a:extLst>
                    <a:ext uri="{9D8B030D-6E8A-4147-A177-3AD203B41FA5}">
                      <a16:colId xmlns:a16="http://schemas.microsoft.com/office/drawing/2014/main" val="3475818736"/>
                    </a:ext>
                  </a:extLst>
                </a:gridCol>
              </a:tblGrid>
              <a:tr h="362590">
                <a:tc rowSpan="2"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chemeClr val="bg1"/>
                          </a:solidFill>
                          <a:latin typeface="+mn-lt"/>
                        </a:rPr>
                        <a:t>B N</a:t>
                      </a:r>
                    </a:p>
                  </a:txBody>
                  <a:tcPr marL="87445" marR="87445" marT="43722" marB="43722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400" b="0" dirty="0">
                        <a:solidFill>
                          <a:srgbClr val="C8971F"/>
                        </a:solidFill>
                        <a:latin typeface="+mn-lt"/>
                      </a:endParaRPr>
                    </a:p>
                  </a:txBody>
                  <a:tcPr marL="87445" marR="87445" marT="43722" marB="43722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400" b="0" dirty="0">
                        <a:solidFill>
                          <a:srgbClr val="C8971F"/>
                        </a:solidFill>
                        <a:latin typeface="+mn-lt"/>
                      </a:endParaRPr>
                    </a:p>
                  </a:txBody>
                  <a:tcPr marL="87445" marR="87445" marT="43722" marB="43722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en-GB" sz="1500" b="0" i="0" dirty="0">
                        <a:solidFill>
                          <a:srgbClr val="C8971F"/>
                        </a:solidFill>
                        <a:latin typeface="+mn-lt"/>
                      </a:endParaRPr>
                    </a:p>
                  </a:txBody>
                  <a:tcPr marL="87445" marR="87445" marT="43722" marB="4372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0" i="0" dirty="0">
                        <a:solidFill>
                          <a:srgbClr val="C8971F"/>
                        </a:solidFill>
                        <a:latin typeface="+mn-lt"/>
                      </a:endParaRPr>
                    </a:p>
                  </a:txBody>
                  <a:tcPr marL="66294" marR="66294" marT="33147" marB="33147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839306"/>
                  </a:ext>
                </a:extLst>
              </a:tr>
              <a:tr h="5612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+mn-lt"/>
                        </a:rPr>
                        <a:t>Jackets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+mn-lt"/>
                        </a:rPr>
                        <a:t> Pasta </a:t>
                      </a:r>
                      <a:r>
                        <a:rPr lang="en-GB" sz="1100" b="1" i="0">
                          <a:solidFill>
                            <a:schemeClr val="bg1"/>
                          </a:solidFill>
                          <a:latin typeface="+mn-lt"/>
                        </a:rPr>
                        <a:t>or Noodles</a:t>
                      </a:r>
                      <a:endParaRPr lang="en-GB" sz="1100" b="1" i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+mn-lt"/>
                        </a:rPr>
                        <a:t>Desserts 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+mn-lt"/>
                        </a:rPr>
                        <a:t>Grab &amp; Go Items, Sandwiches, Wraps</a:t>
                      </a:r>
                    </a:p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+mn-lt"/>
                        </a:rPr>
                        <a:t> and Baguettes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+mn-lt"/>
                        </a:rPr>
                        <a:t>Hot Wraps or</a:t>
                      </a:r>
                    </a:p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+mn-lt"/>
                        </a:rPr>
                        <a:t>Baguette 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+mn-lt"/>
                        </a:rPr>
                        <a:t> Pasta Salads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401634"/>
                  </a:ext>
                </a:extLst>
              </a:tr>
              <a:tr h="1046415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M0N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Chicken Tikka Masala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Steamed Rice &amp; Naan</a:t>
                      </a:r>
                      <a:endParaRPr lang="en-GB" sz="8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  <a:p>
                      <a:pPr algn="ctr"/>
                      <a:endParaRPr lang="en-GB" sz="8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Vegetable Stir Fry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Sweet Chilli Noodles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u="sng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800" b="1" u="sng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Apple Pie</a:t>
                      </a:r>
                    </a:p>
                    <a:p>
                      <a:pPr algn="ctr"/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Custard or Ice cream</a:t>
                      </a:r>
                    </a:p>
                    <a:p>
                      <a:pPr algn="ctr"/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u="none" strike="noStrike" baseline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Paninis ,Pizza,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Flavoured Chicken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 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180897"/>
                  </a:ext>
                </a:extLst>
              </a:tr>
              <a:tr h="890025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TUE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Chilli Beef Burrito</a:t>
                      </a:r>
                    </a:p>
                    <a:p>
                      <a:pPr algn="ctr"/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Wedges &amp; Corn on the Cob</a:t>
                      </a:r>
                    </a:p>
                    <a:p>
                      <a:pPr algn="ctr"/>
                      <a:r>
                        <a:rPr lang="en-GB" sz="800" b="0" i="0" u="none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GB" sz="800" b="0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800" b="0" u="none" dirty="0">
                        <a:latin typeface="Century Gothic" panose="020B0502020202020204" pitchFamily="34" charset="0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Vegetable Burger</a:t>
                      </a:r>
                    </a:p>
                    <a:p>
                      <a:pPr algn="ctr"/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Wedges &amp; Corn on the Cob</a:t>
                      </a:r>
                      <a:r>
                        <a:rPr lang="en-GB" sz="800" b="0" u="none" dirty="0"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Carrot Cake</a:t>
                      </a:r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Paninis, Pizza,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Flavoured Chicken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 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272875"/>
                  </a:ext>
                </a:extLst>
              </a:tr>
              <a:tr h="902107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WED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Roast Chicken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with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  Yorkshire Pudding Mashed Potato,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&amp; Vegetables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Veggie Sausage Casserole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Mashed Potato &amp; Vegetables</a:t>
                      </a:r>
                      <a:endParaRPr lang="en-GB" sz="800" b="0" dirty="0">
                        <a:latin typeface="Century Gothic" panose="020B0502020202020204" pitchFamily="34" charset="0"/>
                      </a:endParaRPr>
                    </a:p>
                    <a:p>
                      <a:pPr algn="ctr" rtl="0" fontAlgn="base"/>
                      <a:r>
                        <a:rPr lang="en-US" sz="8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​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Cornflake Tart</a:t>
                      </a:r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u="none" strike="noStrike" baseline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Paninis, Pizza,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 </a:t>
                      </a: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Flavoured Chicken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 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651713"/>
                  </a:ext>
                </a:extLst>
              </a:tr>
              <a:tr h="846439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THUR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Spicy Chicken Pitta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Salad &amp; Coleslaw</a:t>
                      </a:r>
                      <a:r>
                        <a:rPr lang="en-GB" sz="800" b="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Vegetable </a:t>
                      </a:r>
                      <a:r>
                        <a:rPr lang="en-US" sz="800" b="1" i="0" kern="12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Lasagne</a:t>
                      </a:r>
                      <a:endParaRPr lang="en-US" sz="800" b="1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  <a:p>
                      <a:pPr algn="ctr"/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With</a:t>
                      </a:r>
                    </a:p>
                    <a:p>
                      <a:pPr algn="ctr"/>
                      <a:r>
                        <a:rPr lang="en-US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Salad &amp; Coleslaw</a:t>
                      </a:r>
                    </a:p>
                    <a:p>
                      <a:pPr algn="ctr"/>
                      <a:endParaRPr lang="en-US" sz="800" b="1" i="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Chocolate Orange Muffin</a:t>
                      </a:r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  </a:t>
                      </a: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Paninis, Pizza,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Flavoured Chicken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13158"/>
                  </a:ext>
                </a:extLst>
              </a:tr>
              <a:tr h="846439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FRI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Mince Pie or Fish Fingers</a:t>
                      </a:r>
                      <a:endParaRPr lang="en-GB" sz="80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Century Gothic" panose="020B0502020202020204" pitchFamily="34" charset="0"/>
                        </a:rPr>
                        <a:t>  with Chips and Beans or Peas</a:t>
                      </a:r>
                      <a:endParaRPr lang="en-GB" sz="800" b="0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Quorn Sausage</a:t>
                      </a:r>
                    </a:p>
                    <a:p>
                      <a:pPr algn="ctr" fontAlgn="ctr"/>
                      <a:endParaRPr lang="en-GB" sz="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Served with</a:t>
                      </a:r>
                    </a:p>
                    <a:p>
                      <a:pPr algn="ctr" fontAlgn="ctr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Chips &amp; Beans</a:t>
                      </a:r>
                    </a:p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Fruit Topped Jelly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Cream</a:t>
                      </a: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Paninis, Pizza,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Flavoured Chicken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88317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94A3E98-8231-2943-8563-B8A27E487C42}"/>
              </a:ext>
            </a:extLst>
          </p:cNvPr>
          <p:cNvSpPr txBox="1"/>
          <p:nvPr/>
        </p:nvSpPr>
        <p:spPr>
          <a:xfrm>
            <a:off x="4724650" y="322011"/>
            <a:ext cx="923675" cy="505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600" dirty="0">
                <a:solidFill>
                  <a:schemeClr val="bg1"/>
                </a:solidFill>
                <a:latin typeface="Calibri Regular"/>
                <a:cs typeface="Futura Medium" panose="020B0602020204020303" pitchFamily="34" charset="-79"/>
              </a:rPr>
              <a:t>WEEK 1 </a:t>
            </a:r>
            <a:br>
              <a:rPr lang="en-US" sz="1600" dirty="0">
                <a:solidFill>
                  <a:schemeClr val="bg1"/>
                </a:solidFill>
                <a:latin typeface="Calibri Regular"/>
                <a:cs typeface="Futura Medium" panose="020B0602020204020303" pitchFamily="34" charset="-79"/>
              </a:rPr>
            </a:br>
            <a:r>
              <a:rPr lang="en-US" sz="1600" dirty="0">
                <a:solidFill>
                  <a:schemeClr val="bg1"/>
                </a:solidFill>
                <a:latin typeface="Calibri Regular"/>
                <a:cs typeface="Futura Medium" panose="020B0602020204020303" pitchFamily="34" charset="-79"/>
              </a:rPr>
              <a:t>MENU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28AF4CF-C717-D24D-81FC-59B55390F4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896"/>
          <a:stretch/>
        </p:blipFill>
        <p:spPr>
          <a:xfrm>
            <a:off x="6676065" y="827534"/>
            <a:ext cx="1763810" cy="43315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D2A0533-E05C-3A4B-AAC4-F4044FB257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7831" y="6522899"/>
            <a:ext cx="123292" cy="21135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D4007A7-5266-3C49-A19F-4B3194AB6D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99712" y="6582571"/>
            <a:ext cx="158162" cy="12301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3013611-9451-D147-A49B-A25BDFD61F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05943" y="6582571"/>
            <a:ext cx="92563" cy="12937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971462D-1671-BB48-B709-E4129DC192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18817" y="6579440"/>
            <a:ext cx="123292" cy="15411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5A7CFFD-CD7B-C542-8731-3CF10ADD011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89662" y="6616799"/>
            <a:ext cx="107637" cy="123014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0AD2B5-D42E-4F16-8C65-530A96CA8A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26542"/>
              </p:ext>
            </p:extLst>
          </p:nvPr>
        </p:nvGraphicFramePr>
        <p:xfrm>
          <a:off x="11911962" y="1374408"/>
          <a:ext cx="208280" cy="599171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681939718"/>
                    </a:ext>
                  </a:extLst>
                </a:gridCol>
              </a:tblGrid>
              <a:tr h="59917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35130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B8C2E621-5292-04CE-8E3A-4B5AB993A3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8325" y="6412975"/>
            <a:ext cx="158162" cy="12301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496FCC-1AC1-27E2-E30B-4D7204B578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8839" y="2567451"/>
            <a:ext cx="158162" cy="1230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460DCDF-C4E0-3F47-4F3D-73BDE4B35A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2563" y="3587412"/>
            <a:ext cx="158162" cy="12301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F173294-CFC6-CC52-BCE8-61BA61E7683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2563" y="4565899"/>
            <a:ext cx="158162" cy="12301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AD02DE6-6CAC-7957-EDAA-CDC7E963BDD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9244" y="5520881"/>
            <a:ext cx="158162" cy="12301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CADCA07-84A3-5247-10A8-4E51A6D417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42392" y="5355665"/>
            <a:ext cx="92563" cy="12937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D972E64-F673-4D8E-1590-9DB5EE3285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6111" y="6327407"/>
            <a:ext cx="92563" cy="12937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732BC12-1F6A-8E57-4A60-530EAC5A3D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6110" y="4383923"/>
            <a:ext cx="92563" cy="12937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FE97CC7-FDEE-59A3-042F-0BC3B439D0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96111" y="2499584"/>
            <a:ext cx="92563" cy="129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293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DBF70EF-A53F-AD4F-BE7D-43D8BF1FF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515208"/>
              </p:ext>
            </p:extLst>
          </p:nvPr>
        </p:nvGraphicFramePr>
        <p:xfrm>
          <a:off x="71758" y="919021"/>
          <a:ext cx="11840204" cy="5663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468">
                  <a:extLst>
                    <a:ext uri="{9D8B030D-6E8A-4147-A177-3AD203B41FA5}">
                      <a16:colId xmlns:a16="http://schemas.microsoft.com/office/drawing/2014/main" val="3281963926"/>
                    </a:ext>
                  </a:extLst>
                </a:gridCol>
                <a:gridCol w="1740582">
                  <a:extLst>
                    <a:ext uri="{9D8B030D-6E8A-4147-A177-3AD203B41FA5}">
                      <a16:colId xmlns:a16="http://schemas.microsoft.com/office/drawing/2014/main" val="927356576"/>
                    </a:ext>
                  </a:extLst>
                </a:gridCol>
                <a:gridCol w="1437710">
                  <a:extLst>
                    <a:ext uri="{9D8B030D-6E8A-4147-A177-3AD203B41FA5}">
                      <a16:colId xmlns:a16="http://schemas.microsoft.com/office/drawing/2014/main" val="2062033591"/>
                    </a:ext>
                  </a:extLst>
                </a:gridCol>
                <a:gridCol w="1182049">
                  <a:extLst>
                    <a:ext uri="{9D8B030D-6E8A-4147-A177-3AD203B41FA5}">
                      <a16:colId xmlns:a16="http://schemas.microsoft.com/office/drawing/2014/main" val="992653105"/>
                    </a:ext>
                  </a:extLst>
                </a:gridCol>
                <a:gridCol w="1561583">
                  <a:extLst>
                    <a:ext uri="{9D8B030D-6E8A-4147-A177-3AD203B41FA5}">
                      <a16:colId xmlns:a16="http://schemas.microsoft.com/office/drawing/2014/main" val="82424857"/>
                    </a:ext>
                  </a:extLst>
                </a:gridCol>
                <a:gridCol w="1371816">
                  <a:extLst>
                    <a:ext uri="{9D8B030D-6E8A-4147-A177-3AD203B41FA5}">
                      <a16:colId xmlns:a16="http://schemas.microsoft.com/office/drawing/2014/main" val="4187466116"/>
                    </a:ext>
                  </a:extLst>
                </a:gridCol>
                <a:gridCol w="1539500">
                  <a:extLst>
                    <a:ext uri="{9D8B030D-6E8A-4147-A177-3AD203B41FA5}">
                      <a16:colId xmlns:a16="http://schemas.microsoft.com/office/drawing/2014/main" val="1578612834"/>
                    </a:ext>
                  </a:extLst>
                </a:gridCol>
                <a:gridCol w="1204132">
                  <a:extLst>
                    <a:ext uri="{9D8B030D-6E8A-4147-A177-3AD203B41FA5}">
                      <a16:colId xmlns:a16="http://schemas.microsoft.com/office/drawing/2014/main" val="188751820"/>
                    </a:ext>
                  </a:extLst>
                </a:gridCol>
                <a:gridCol w="1179364">
                  <a:extLst>
                    <a:ext uri="{9D8B030D-6E8A-4147-A177-3AD203B41FA5}">
                      <a16:colId xmlns:a16="http://schemas.microsoft.com/office/drawing/2014/main" val="3475818736"/>
                    </a:ext>
                  </a:extLst>
                </a:gridCol>
              </a:tblGrid>
              <a:tr h="386321">
                <a:tc rowSpan="2">
                  <a:txBody>
                    <a:bodyPr/>
                    <a:lstStyle/>
                    <a:p>
                      <a:endParaRPr lang="en-GB" sz="13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445" marR="87445" marT="43722" marB="43722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400" b="0" dirty="0">
                        <a:solidFill>
                          <a:srgbClr val="C8971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445" marR="87445" marT="43722" marB="43722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400" b="0" dirty="0">
                        <a:solidFill>
                          <a:srgbClr val="C8971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445" marR="87445" marT="43722" marB="43722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en-GB" sz="1500" b="0" i="0" dirty="0">
                        <a:solidFill>
                          <a:srgbClr val="C8971F"/>
                        </a:solidFill>
                        <a:latin typeface="+mn-lt"/>
                      </a:endParaRPr>
                    </a:p>
                  </a:txBody>
                  <a:tcPr marL="87445" marR="87445" marT="43722" marB="4372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0" i="0" dirty="0">
                        <a:solidFill>
                          <a:srgbClr val="C8971F"/>
                        </a:solidFill>
                        <a:latin typeface="+mn-lt"/>
                      </a:endParaRPr>
                    </a:p>
                  </a:txBody>
                  <a:tcPr marL="66294" marR="66294" marT="33147" marB="33147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839306"/>
                  </a:ext>
                </a:extLst>
              </a:tr>
              <a:tr h="6330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Jackets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Pasta or Noodles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Desserts 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Grab &amp; Go, Sandwiches, Wraps</a:t>
                      </a:r>
                    </a:p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and Baguettes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Hot Chicken Wrap or Baguette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Pasta Salad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401634"/>
                  </a:ext>
                </a:extLst>
              </a:tr>
              <a:tr h="936929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MON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Pork Sausages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Mashed Potato, Red Onion Gravy &amp; Peas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Vegetable Slice</a:t>
                      </a:r>
                    </a:p>
                    <a:p>
                      <a:pPr algn="ctr"/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Mashed Potato</a:t>
                      </a: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Jam Sponge</a:t>
                      </a: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Paninis, Pizza,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Flavoured Chicken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 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180897"/>
                  </a:ext>
                </a:extLst>
              </a:tr>
              <a:tr h="926545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TUE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Chicken Katsu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Steamed Rice &amp;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Tomato &amp; Onion Salad</a:t>
                      </a:r>
                      <a:r>
                        <a:rPr lang="en-GB" sz="800" b="0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</a:t>
                      </a:r>
                    </a:p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Macaroni Cheese</a:t>
                      </a:r>
                    </a:p>
                    <a:p>
                      <a:pPr algn="ctr"/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Green Beans</a:t>
                      </a: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Mixed Flavoured Ice Cream</a:t>
                      </a:r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Paninis, Pizza,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 </a:t>
                      </a: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Flavoured Chicken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272875"/>
                  </a:ext>
                </a:extLst>
              </a:tr>
              <a:tr h="939123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WED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Roast Gammon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 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Roast  Potatoes, Vegetable and Gravy 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Quorn Sausage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Roast Potato, Vegetables &amp; Gravy</a:t>
                      </a:r>
                      <a:r>
                        <a:rPr lang="en-GB" sz="800" dirty="0">
                          <a:latin typeface="Century Gothic" panose="020B0502020202020204" pitchFamily="34" charset="0"/>
                        </a:rPr>
                        <a:t> </a:t>
                      </a:r>
                      <a:endParaRPr lang="en-GB" sz="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Chocolate Cake</a:t>
                      </a: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Paninis, Pizza,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Flavoured Chicken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651713"/>
                  </a:ext>
                </a:extLst>
              </a:tr>
              <a:tr h="960443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THUR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Chilli Con Carne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Steamed Rice</a:t>
                      </a:r>
                    </a:p>
                    <a:p>
                      <a:pPr algn="ctr">
                        <a:spcBef>
                          <a:spcPts val="600"/>
                        </a:spcBef>
                      </a:pP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Vegetable Curry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Steamed Rice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algn="ctr"/>
                      <a:endParaRPr lang="en-GB" sz="800" b="0" dirty="0">
                        <a:latin typeface="Century Gothic" panose="020B0502020202020204" pitchFamily="34" charset="0"/>
                      </a:endParaRP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Peach Crumble</a:t>
                      </a:r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with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Custard</a:t>
                      </a:r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Paninis, Pizza, Burger, SF 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Flavoured Chicken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13158"/>
                  </a:ext>
                </a:extLst>
              </a:tr>
              <a:tr h="881170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FRI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Sausage Roll or Fish Fingers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Chips, Beans or Peas</a:t>
                      </a: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Cheese &amp; Onion Pasty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Chips, Beans or Peas</a:t>
                      </a: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Sweet Waffle Sundae</a:t>
                      </a:r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i="0" u="none" dirty="0">
                        <a:latin typeface="Century Gothic" panose="020B0502020202020204" pitchFamily="34" charset="0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Paninis, Pizza,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Flavoured Chicken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88317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94A3E98-8231-2943-8563-B8A27E487C42}"/>
              </a:ext>
            </a:extLst>
          </p:cNvPr>
          <p:cNvSpPr txBox="1"/>
          <p:nvPr/>
        </p:nvSpPr>
        <p:spPr>
          <a:xfrm>
            <a:off x="4724650" y="322011"/>
            <a:ext cx="923675" cy="505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600" dirty="0">
                <a:solidFill>
                  <a:schemeClr val="bg1"/>
                </a:solidFill>
                <a:latin typeface="Calibri Regular"/>
                <a:cs typeface="Futura Medium" panose="020B0602020204020303" pitchFamily="34" charset="-79"/>
              </a:rPr>
              <a:t>WEEK 2 </a:t>
            </a:r>
            <a:br>
              <a:rPr lang="en-US" sz="1600" dirty="0">
                <a:solidFill>
                  <a:schemeClr val="bg1"/>
                </a:solidFill>
                <a:latin typeface="Calibri Regular"/>
                <a:cs typeface="Futura Medium" panose="020B0602020204020303" pitchFamily="34" charset="-79"/>
              </a:rPr>
            </a:br>
            <a:r>
              <a:rPr lang="en-US" sz="1600" dirty="0">
                <a:solidFill>
                  <a:schemeClr val="bg1"/>
                </a:solidFill>
                <a:latin typeface="Calibri Regular"/>
                <a:cs typeface="Futura Medium" panose="020B0602020204020303" pitchFamily="34" charset="-79"/>
              </a:rPr>
              <a:t>MENU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28AF4CF-C717-D24D-81FC-59B55390F4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896"/>
          <a:stretch/>
        </p:blipFill>
        <p:spPr>
          <a:xfrm>
            <a:off x="6994847" y="939071"/>
            <a:ext cx="1763810" cy="43315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D2A0533-E05C-3A4B-AAC4-F4044FB257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7831" y="6522899"/>
            <a:ext cx="123292" cy="21135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D4007A7-5266-3C49-A19F-4B3194AB6D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99712" y="6582571"/>
            <a:ext cx="158162" cy="12301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3013611-9451-D147-A49B-A25BDFD61F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05943" y="6582571"/>
            <a:ext cx="92563" cy="12937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971462D-1671-BB48-B709-E4129DC192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18817" y="6579440"/>
            <a:ext cx="123292" cy="15411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5A7CFFD-CD7B-C542-8731-3CF10ADD011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89662" y="6591632"/>
            <a:ext cx="107637" cy="123014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0AD2B5-D42E-4F16-8C65-530A96CA8A11}"/>
              </a:ext>
            </a:extLst>
          </p:cNvPr>
          <p:cNvGraphicFramePr>
            <a:graphicFrameLocks noGrp="1"/>
          </p:cNvGraphicFramePr>
          <p:nvPr/>
        </p:nvGraphicFramePr>
        <p:xfrm>
          <a:off x="11911962" y="1374408"/>
          <a:ext cx="208280" cy="599171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681939718"/>
                    </a:ext>
                  </a:extLst>
                </a:gridCol>
              </a:tblGrid>
              <a:tr h="59917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35130"/>
                  </a:ext>
                </a:extLst>
              </a:tr>
            </a:tbl>
          </a:graphicData>
        </a:graphic>
      </p:graphicFrame>
      <p:sp>
        <p:nvSpPr>
          <p:cNvPr id="92" name="TextBox 91">
            <a:extLst>
              <a:ext uri="{FF2B5EF4-FFF2-40B4-BE49-F238E27FC236}">
                <a16:creationId xmlns:a16="http://schemas.microsoft.com/office/drawing/2014/main" id="{934B1578-EA6C-4C94-935B-2E3A89D7B7A2}"/>
              </a:ext>
            </a:extLst>
          </p:cNvPr>
          <p:cNvSpPr txBox="1"/>
          <p:nvPr/>
        </p:nvSpPr>
        <p:spPr>
          <a:xfrm>
            <a:off x="484436" y="6556985"/>
            <a:ext cx="72431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9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C41F1E-80D6-FE32-920C-C13F635194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64205" y="2608846"/>
            <a:ext cx="158162" cy="12301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E419DD7-DED6-EB88-7164-5A6F196DCB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2337" y="3505197"/>
            <a:ext cx="158162" cy="1230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D643E43-972E-5CF2-1227-946BEE5FB20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4663" y="5471030"/>
            <a:ext cx="158162" cy="1230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A11BE8-EE28-BD1F-1589-8B473CDB12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2337" y="4457360"/>
            <a:ext cx="158162" cy="1230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7EDD07-A286-D87B-3E3D-38E4CD166E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4663" y="6396230"/>
            <a:ext cx="158162" cy="12301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EBCDB81-4AE3-D793-47CC-280E8E120A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68978" y="2406251"/>
            <a:ext cx="92563" cy="12937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AC1A1B7-32CF-A4B3-50A8-AF43FC51EA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43585" y="3274469"/>
            <a:ext cx="92563" cy="1293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5D06600-4E43-BC00-F9C5-ECF8920FFB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9056" y="5938978"/>
            <a:ext cx="123292" cy="21135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98E9659-C149-3D4F-F492-2E84A5C0BC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1416" y="5938978"/>
            <a:ext cx="123292" cy="211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61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DBF70EF-A53F-AD4F-BE7D-43D8BF1FF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698841"/>
              </p:ext>
            </p:extLst>
          </p:nvPr>
        </p:nvGraphicFramePr>
        <p:xfrm>
          <a:off x="224827" y="1026115"/>
          <a:ext cx="11656113" cy="5364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420">
                  <a:extLst>
                    <a:ext uri="{9D8B030D-6E8A-4147-A177-3AD203B41FA5}">
                      <a16:colId xmlns:a16="http://schemas.microsoft.com/office/drawing/2014/main" val="3281963926"/>
                    </a:ext>
                  </a:extLst>
                </a:gridCol>
                <a:gridCol w="1713885">
                  <a:extLst>
                    <a:ext uri="{9D8B030D-6E8A-4147-A177-3AD203B41FA5}">
                      <a16:colId xmlns:a16="http://schemas.microsoft.com/office/drawing/2014/main" val="927356576"/>
                    </a:ext>
                  </a:extLst>
                </a:gridCol>
                <a:gridCol w="1415658">
                  <a:extLst>
                    <a:ext uri="{9D8B030D-6E8A-4147-A177-3AD203B41FA5}">
                      <a16:colId xmlns:a16="http://schemas.microsoft.com/office/drawing/2014/main" val="2062033591"/>
                    </a:ext>
                  </a:extLst>
                </a:gridCol>
                <a:gridCol w="1163919">
                  <a:extLst>
                    <a:ext uri="{9D8B030D-6E8A-4147-A177-3AD203B41FA5}">
                      <a16:colId xmlns:a16="http://schemas.microsoft.com/office/drawing/2014/main" val="992653105"/>
                    </a:ext>
                  </a:extLst>
                </a:gridCol>
                <a:gridCol w="1537631">
                  <a:extLst>
                    <a:ext uri="{9D8B030D-6E8A-4147-A177-3AD203B41FA5}">
                      <a16:colId xmlns:a16="http://schemas.microsoft.com/office/drawing/2014/main" val="82424857"/>
                    </a:ext>
                  </a:extLst>
                </a:gridCol>
                <a:gridCol w="1350775">
                  <a:extLst>
                    <a:ext uri="{9D8B030D-6E8A-4147-A177-3AD203B41FA5}">
                      <a16:colId xmlns:a16="http://schemas.microsoft.com/office/drawing/2014/main" val="4187466116"/>
                    </a:ext>
                  </a:extLst>
                </a:gridCol>
                <a:gridCol w="1515887">
                  <a:extLst>
                    <a:ext uri="{9D8B030D-6E8A-4147-A177-3AD203B41FA5}">
                      <a16:colId xmlns:a16="http://schemas.microsoft.com/office/drawing/2014/main" val="1578612834"/>
                    </a:ext>
                  </a:extLst>
                </a:gridCol>
                <a:gridCol w="1185663">
                  <a:extLst>
                    <a:ext uri="{9D8B030D-6E8A-4147-A177-3AD203B41FA5}">
                      <a16:colId xmlns:a16="http://schemas.microsoft.com/office/drawing/2014/main" val="188751820"/>
                    </a:ext>
                  </a:extLst>
                </a:gridCol>
                <a:gridCol w="1161275">
                  <a:extLst>
                    <a:ext uri="{9D8B030D-6E8A-4147-A177-3AD203B41FA5}">
                      <a16:colId xmlns:a16="http://schemas.microsoft.com/office/drawing/2014/main" val="3475818736"/>
                    </a:ext>
                  </a:extLst>
                </a:gridCol>
              </a:tblGrid>
              <a:tr h="362590">
                <a:tc rowSpan="2">
                  <a:txBody>
                    <a:bodyPr/>
                    <a:lstStyle/>
                    <a:p>
                      <a:endParaRPr lang="en-GB" sz="130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445" marR="87445" marT="43722" marB="43722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400" b="0" dirty="0">
                        <a:solidFill>
                          <a:srgbClr val="C8971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445" marR="87445" marT="43722" marB="43722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400" b="0" dirty="0">
                        <a:solidFill>
                          <a:srgbClr val="C8971F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445" marR="87445" marT="43722" marB="43722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en-GB" sz="1500" b="0" i="0" dirty="0">
                        <a:solidFill>
                          <a:srgbClr val="C8971F"/>
                        </a:solidFill>
                        <a:latin typeface="+mn-lt"/>
                      </a:endParaRPr>
                    </a:p>
                  </a:txBody>
                  <a:tcPr marL="87445" marR="87445" marT="43722" marB="43722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0" i="0" dirty="0">
                        <a:solidFill>
                          <a:srgbClr val="C8971F"/>
                        </a:solidFill>
                        <a:latin typeface="+mn-lt"/>
                      </a:endParaRPr>
                    </a:p>
                  </a:txBody>
                  <a:tcPr marL="66294" marR="66294" marT="33147" marB="33147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2839306"/>
                  </a:ext>
                </a:extLst>
              </a:tr>
              <a:tr h="5910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Jackets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Pasta  or Noodles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Desserts 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Grab &amp; Go, Sandwiches, Wraps</a:t>
                      </a:r>
                    </a:p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and Baguettes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 Hot Chicken</a:t>
                      </a:r>
                    </a:p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Wrap or Baguette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Pasta Salad</a:t>
                      </a:r>
                    </a:p>
                  </a:txBody>
                  <a:tcPr marL="66294" marR="66294" marT="72000" marB="3314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401634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MON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Beef Lasagne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Wedges &amp; Coleslaw</a:t>
                      </a: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Veggie Sausage Dog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(topped with BBQ sauce)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Wedges &amp; Coleslaw</a:t>
                      </a:r>
                      <a:r>
                        <a:rPr lang="en-GB" sz="800" b="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algn="ctr"/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 </a:t>
                      </a: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Chocolate Sponge &amp; Custard</a:t>
                      </a: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Panini,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 Various Days</a:t>
                      </a: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Chicken Wrap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180897"/>
                  </a:ext>
                </a:extLst>
              </a:tr>
              <a:tr h="890025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TUE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Buffalo Chicken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½ Jacket &amp; Salad </a:t>
                      </a:r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Quorn Shawarma Pitta 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½ Jacket &amp; Salad</a:t>
                      </a:r>
                    </a:p>
                    <a:p>
                      <a:pPr algn="ctr"/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sng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sng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Apple Crumble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Panini,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Chicken Wrap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272875"/>
                  </a:ext>
                </a:extLst>
              </a:tr>
              <a:tr h="902107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WED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Mince &amp; Dumplings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 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Century Gothic" panose="020B0502020202020204" pitchFamily="34" charset="0"/>
                        </a:rPr>
                        <a:t> New Potato &amp; </a:t>
                      </a:r>
                      <a:r>
                        <a:rPr lang="en-GB" sz="800" b="0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vegetables</a:t>
                      </a:r>
                      <a:endParaRPr lang="en-GB" sz="800" dirty="0">
                        <a:latin typeface="Century Gothic" panose="020B0502020202020204" pitchFamily="34" charset="0"/>
                      </a:endParaRP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Vegetable Casserole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none" dirty="0">
                          <a:latin typeface="Century Gothic" panose="020B0502020202020204" pitchFamily="34" charset="0"/>
                        </a:rPr>
                        <a:t>New Potato</a:t>
                      </a: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Creamed Rice Pudding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Syrup Drizzle</a:t>
                      </a:r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Panini,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Chicken Wrap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651713"/>
                  </a:ext>
                </a:extLst>
              </a:tr>
              <a:tr h="846439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THUR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(Nut free) Chicken Satay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Vegetable Steamed Rice</a:t>
                      </a:r>
                      <a:endParaRPr lang="en-GB" sz="800" b="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8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b="1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Chickpea, Broccoli &amp; Butternut Squash Buda Box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With</a:t>
                      </a:r>
                    </a:p>
                    <a:p>
                      <a:pPr algn="ctr"/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Vegetable Rice</a:t>
                      </a: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Century Gothic" panose="020B0502020202020204" pitchFamily="34" charset="0"/>
                        </a:rPr>
                        <a:t>Pineapple Upside Down</a:t>
                      </a: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Panini,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Chicken Wrap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913158"/>
                  </a:ext>
                </a:extLst>
              </a:tr>
              <a:tr h="846439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FRI</a:t>
                      </a:r>
                    </a:p>
                  </a:txBody>
                  <a:tcPr marL="66294" marR="66294" marT="33147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Pork Sausage or Fish Fingers</a:t>
                      </a:r>
                    </a:p>
                    <a:p>
                      <a:pPr algn="ctr" fontAlgn="ctr"/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with</a:t>
                      </a:r>
                    </a:p>
                    <a:p>
                      <a:pPr algn="ctr" fontAlgn="ctr"/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Chips, Peas </a:t>
                      </a:r>
                      <a:r>
                        <a:rPr lang="en-GB" sz="800" b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or  </a:t>
                      </a:r>
                      <a:r>
                        <a:rPr lang="en-GB" sz="8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Beans </a:t>
                      </a: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Veggie Nuggets</a:t>
                      </a:r>
                    </a:p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 with</a:t>
                      </a:r>
                    </a:p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Calibri" panose="020F0502020204030204" pitchFamily="34" charset="0"/>
                        </a:rPr>
                        <a:t>Chips &amp; Beans or Peas</a:t>
                      </a:r>
                    </a:p>
                  </a:txBody>
                  <a:tcPr marL="74295" marR="74295" marT="37148" marB="37148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Baked beans</a:t>
                      </a:r>
                      <a:b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</a:b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r>
                        <a:rPr lang="en-GB" sz="800" b="1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Mayo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</a:pPr>
                      <a:endParaRPr kumimoji="0" lang="en-GB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Pasta King Selection of Meat &amp; Veggie Sauce</a:t>
                      </a:r>
                      <a:br>
                        <a:rPr lang="en-GB" sz="800" b="1" i="0" u="none" strike="noStrike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</a:br>
                      <a:endParaRPr lang="en-GB" sz="800" b="1" i="0" u="none" strike="noStrike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Futura Medium" panose="020B0602020204020303" pitchFamily="34" charset="-79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sng" dirty="0">
                          <a:latin typeface="Century Gothic" panose="020B0502020202020204" pitchFamily="34" charset="0"/>
                        </a:rPr>
                        <a:t>Mixed Ice Cream</a:t>
                      </a:r>
                      <a:endParaRPr lang="en-GB" sz="800" b="1" i="0" u="none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u="none" dirty="0">
                        <a:latin typeface="Century Gothic" panose="020B0502020202020204" pitchFamily="34" charset="0"/>
                      </a:endParaRPr>
                    </a:p>
                  </a:txBody>
                  <a:tcPr marL="72000" marR="66294" marT="36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Panini, Burger, SF Chicken Wrap, Nachos</a:t>
                      </a:r>
                    </a:p>
                    <a:p>
                      <a:pPr algn="ctr"/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Various Days</a:t>
                      </a:r>
                    </a:p>
                    <a:p>
                      <a:pPr algn="ctr"/>
                      <a:endParaRPr lang="en-GB" sz="8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cs typeface="Futura Medium" panose="020B0602020204020303" pitchFamily="34" charset="-79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cs typeface="Futura Medium" panose="020B0602020204020303" pitchFamily="34" charset="-79"/>
                        </a:rPr>
                        <a:t>Your favourite sarnie fillings everyday!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Chicken Wrap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dirty="0">
                          <a:latin typeface="Century Gothic" panose="020B0502020202020204" pitchFamily="34" charset="0"/>
                        </a:rPr>
                        <a:t> with a Choice of Salad and Sauce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BBQ Chicken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Chicken Mayo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Cheese Savoury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Tomato &amp; Herb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Futura Medium" panose="020B0602020204020303" pitchFamily="34" charset="-79"/>
                        </a:rPr>
                        <a:t>Tuna &amp; Sweetcorn</a:t>
                      </a:r>
                    </a:p>
                  </a:txBody>
                  <a:tcPr marL="72000" marR="66294" marT="72000" marB="33147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8971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E8523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88317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94A3E98-8231-2943-8563-B8A27E487C42}"/>
              </a:ext>
            </a:extLst>
          </p:cNvPr>
          <p:cNvSpPr txBox="1"/>
          <p:nvPr/>
        </p:nvSpPr>
        <p:spPr>
          <a:xfrm>
            <a:off x="4724650" y="322011"/>
            <a:ext cx="923675" cy="505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n-US" sz="1600" dirty="0">
                <a:solidFill>
                  <a:schemeClr val="bg1"/>
                </a:solidFill>
                <a:latin typeface="Calibri Regular"/>
                <a:cs typeface="Futura Medium" panose="020B0602020204020303" pitchFamily="34" charset="-79"/>
              </a:rPr>
              <a:t>WEEK 3 </a:t>
            </a:r>
            <a:br>
              <a:rPr lang="en-US" sz="1600" dirty="0">
                <a:solidFill>
                  <a:schemeClr val="bg1"/>
                </a:solidFill>
                <a:latin typeface="Calibri Regular"/>
                <a:cs typeface="Futura Medium" panose="020B0602020204020303" pitchFamily="34" charset="-79"/>
              </a:rPr>
            </a:br>
            <a:r>
              <a:rPr lang="en-US" sz="1600" dirty="0">
                <a:solidFill>
                  <a:schemeClr val="bg1"/>
                </a:solidFill>
                <a:latin typeface="Calibri Regular"/>
                <a:cs typeface="Futura Medium" panose="020B0602020204020303" pitchFamily="34" charset="-79"/>
              </a:rPr>
              <a:t>MENU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28AF4CF-C717-D24D-81FC-59B55390F4D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9896"/>
          <a:stretch/>
        </p:blipFill>
        <p:spPr>
          <a:xfrm>
            <a:off x="6994847" y="939071"/>
            <a:ext cx="1763810" cy="43315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D2A0533-E05C-3A4B-AAC4-F4044FB257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7831" y="6522899"/>
            <a:ext cx="123292" cy="21135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D4007A7-5266-3C49-A19F-4B3194AB6D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99712" y="6582571"/>
            <a:ext cx="158162" cy="12301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3013611-9451-D147-A49B-A25BDFD61F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05943" y="6582571"/>
            <a:ext cx="92563" cy="12937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971462D-1671-BB48-B709-E4129DC1920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18817" y="6579440"/>
            <a:ext cx="123292" cy="15411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5A7CFFD-CD7B-C542-8731-3CF10ADD011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89662" y="6616057"/>
            <a:ext cx="107637" cy="123014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0AD2B5-D42E-4F16-8C65-530A96CA8A11}"/>
              </a:ext>
            </a:extLst>
          </p:cNvPr>
          <p:cNvGraphicFramePr>
            <a:graphicFrameLocks noGrp="1"/>
          </p:cNvGraphicFramePr>
          <p:nvPr/>
        </p:nvGraphicFramePr>
        <p:xfrm>
          <a:off x="11911962" y="1374408"/>
          <a:ext cx="208280" cy="599171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681939718"/>
                    </a:ext>
                  </a:extLst>
                </a:gridCol>
              </a:tblGrid>
              <a:tr h="59917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35130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56A17FD-BFC8-D3F6-5C63-9984EF7AAF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9727" y="6432028"/>
            <a:ext cx="158162" cy="1230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669119-1A8B-A0AF-EB7C-2E244D3E02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1595" y="5489688"/>
            <a:ext cx="158162" cy="1230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5F29D23-3DFE-B510-0F16-1BF987620A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7716" y="3624892"/>
            <a:ext cx="158162" cy="12301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1C23C4-D6C3-A57D-1718-55F704A1A8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9030" y="4513734"/>
            <a:ext cx="123292" cy="9589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CCFF546-5EA3-CDEC-4AEA-C079DB9CAA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9944" y="2683324"/>
            <a:ext cx="158162" cy="12301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C95FC82-321A-4F18-643F-53906027AD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49398" y="5212035"/>
            <a:ext cx="92563" cy="12937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4FD92B1-5C2C-0196-A525-BC92E2E21A6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53677" y="3375835"/>
            <a:ext cx="92563" cy="12937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CC0DD3-5396-EE99-2F05-6028DF4DC9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826361" y="6061949"/>
            <a:ext cx="92563" cy="129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42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8" ma:contentTypeDescription="Create a new document." ma:contentTypeScope="" ma:versionID="f1763459ad3ab0c473ccaf0198b78084">
  <xsd:schema xmlns:xsd="http://www.w3.org/2001/XMLSchema" xmlns:xs="http://www.w3.org/2001/XMLSchema" xmlns:p="http://schemas.microsoft.com/office/2006/metadata/properties" xmlns:ns2="2a4231d9-844b-42ba-9d15-21bb434c25e3" targetNamespace="http://schemas.microsoft.com/office/2006/metadata/properties" ma:root="true" ma:fieldsID="55539dbe090d321b6b2d1b3b7b9784c2" ns2:_="">
    <xsd:import namespace="2a4231d9-844b-42ba-9d15-21bb434c25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283960-1DA0-4F44-95B0-6DFFF2A7BD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C956B5-2109-4AE2-B3B4-B496634DD538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2a4231d9-844b-42ba-9d15-21bb434c25e3"/>
    <ds:schemaRef ds:uri="http://purl.org/dc/terms/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98609E8-6F45-48DF-B791-09C2813D6AF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dcec875-1593-4233-b8b1-a96d276bd4ae}" enabled="1" method="Privileged" siteId="{cd62b7dd-4b48-44bd-90e7-e143a22c8ea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1695</TotalTime>
  <Words>1257</Words>
  <Application>Microsoft Office PowerPoint</Application>
  <PresentationFormat>Widescreen</PresentationFormat>
  <Paragraphs>380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Calibri Regular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Lisa Skillicorn</cp:lastModifiedBy>
  <cp:revision>160</cp:revision>
  <dcterms:created xsi:type="dcterms:W3CDTF">2021-11-23T16:08:27Z</dcterms:created>
  <dcterms:modified xsi:type="dcterms:W3CDTF">2024-08-12T10:46:02Z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MSIP_Label_8dcec875-1593-4233-b8b1-a96d276bd4ae_Enabled">
    <vt:lpwstr>true</vt:lpwstr>
  </property>
  <property fmtid="{D5CDD505-2E9C-101B-9397-08002B2CF9AE}" pid="4" name="MSIP_Label_8dcec875-1593-4233-b8b1-a96d276bd4ae_SetDate">
    <vt:lpwstr>2022-03-21T16:03:35Z</vt:lpwstr>
  </property>
  <property fmtid="{D5CDD505-2E9C-101B-9397-08002B2CF9AE}" pid="5" name="MSIP_Label_8dcec875-1593-4233-b8b1-a96d276bd4ae_Method">
    <vt:lpwstr>Privileged</vt:lpwstr>
  </property>
  <property fmtid="{D5CDD505-2E9C-101B-9397-08002B2CF9AE}" pid="6" name="MSIP_Label_8dcec875-1593-4233-b8b1-a96d276bd4ae_Name">
    <vt:lpwstr>8dcec875-1593-4233-b8b1-a96d276bd4ae</vt:lpwstr>
  </property>
  <property fmtid="{D5CDD505-2E9C-101B-9397-08002B2CF9AE}" pid="7" name="MSIP_Label_8dcec875-1593-4233-b8b1-a96d276bd4ae_SiteId">
    <vt:lpwstr>cd62b7dd-4b48-44bd-90e7-e143a22c8ead</vt:lpwstr>
  </property>
  <property fmtid="{D5CDD505-2E9C-101B-9397-08002B2CF9AE}" pid="8" name="MSIP_Label_8dcec875-1593-4233-b8b1-a96d276bd4ae_ActionId">
    <vt:lpwstr>62d8e14c-85de-4ea7-9672-80b842390f02</vt:lpwstr>
  </property>
  <property fmtid="{D5CDD505-2E9C-101B-9397-08002B2CF9AE}" pid="9" name="MSIP_Label_8dcec875-1593-4233-b8b1-a96d276bd4ae_ContentBits">
    <vt:lpwstr>0</vt:lpwstr>
  </property>
</Properties>
</file>